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7556500" cy="106934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383174-39DA-4B6B-A844-6FEE6544FA7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DCB9FE-9B3E-44EC-888D-2AC5BDF51A5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9D171C-8A18-4F0B-94B3-3AEF10D6410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F69E27-716E-46BC-A417-42296E89498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2603EB-2C80-486C-9D2F-F8380083649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DFCCCE-3058-4D79-A43E-1DEB01FA274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6B7D9B-DC70-4356-9143-18AAAE0BB00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96574A-CF3D-41E6-B132-AA33FDE4B5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694C1C-0D63-45E1-94E5-2E8FD1713A3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DB558E-6234-422C-B0A7-5E2097CCB09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B73010-CF7A-46A0-96E8-5895106AD1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143E8D-AFC8-42CD-AACC-FB9D74C202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625320" y="209520"/>
            <a:ext cx="6812280" cy="91188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1276920" y="9880200"/>
            <a:ext cx="1715400" cy="23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74"/>
              </a:spcBef>
              <a:buNone/>
              <a:defRPr b="0" lang="cs-CZ" sz="1350" spc="-1" strike="noStrike">
                <a:solidFill>
                  <a:srgbClr val="00afef"/>
                </a:solidFill>
                <a:latin typeface="Tahoma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74"/>
              </a:spcBef>
              <a:buNone/>
            </a:pPr>
            <a:r>
              <a:rPr b="0" lang="cs-CZ" sz="1350" spc="-1" strike="noStrike">
                <a:solidFill>
                  <a:srgbClr val="00afef"/>
                </a:solidFill>
                <a:latin typeface="Tahoma"/>
              </a:rPr>
              <a:t>&lt;zápatí&gt;</a:t>
            </a:r>
            <a:endParaRPr b="0" lang="cs-CZ" sz="135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4674960" y="9880200"/>
            <a:ext cx="1716120" cy="23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74"/>
              </a:spcBef>
              <a:buNone/>
              <a:defRPr b="0" lang="cs-CZ" sz="1350" spc="-1" strike="noStrike">
                <a:solidFill>
                  <a:srgbClr val="00afef"/>
                </a:solidFill>
                <a:latin typeface="Tahoma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74"/>
              </a:spcBef>
              <a:buNone/>
            </a:pPr>
            <a:r>
              <a:rPr b="0" lang="cs-CZ" sz="1350" spc="-1" strike="noStrike">
                <a:solidFill>
                  <a:srgbClr val="00afef"/>
                </a:solidFill>
                <a:latin typeface="Tahoma"/>
              </a:rPr>
              <a:t>&lt;datum/čas&gt;</a:t>
            </a:r>
            <a:endParaRPr b="0" lang="cs-CZ" sz="135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cs-CZ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6333892-9E9A-4B3C-B2D5-39DC38A857C8}" type="slidenum">
              <a:rPr b="0" lang="cs-CZ" sz="1400" spc="-1" strike="noStrike">
                <a:solidFill>
                  <a:srgbClr val="b2b2b2"/>
                </a:solidFill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1800" spc="-1" strike="noStrike">
                <a:latin typeface="Calibri"/>
              </a:rPr>
              <a:t>Klikněte pro úpravu formátu textu nadpisu</a:t>
            </a:r>
            <a:endParaRPr b="0" lang="cs-CZ" sz="1800" spc="-1" strike="noStrike">
              <a:latin typeface="Calibri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Calibri"/>
              </a:rPr>
              <a:t>Klikněte pro úpravu formátu textu osnovy</a:t>
            </a:r>
            <a:endParaRPr b="0" lang="cs-CZ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Calibri"/>
              </a:rPr>
              <a:t>Druhá úroveň</a:t>
            </a:r>
            <a:endParaRPr b="0" lang="cs-CZ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Calibri"/>
              </a:rPr>
              <a:t>Třetí úroveň</a:t>
            </a:r>
            <a:endParaRPr b="0" lang="cs-CZ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Calibri"/>
              </a:rPr>
              <a:t>Čtvrtá úroveň osnovy</a:t>
            </a:r>
            <a:endParaRPr b="0" lang="cs-CZ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Calibri"/>
              </a:rPr>
              <a:t>Pátá úroveň osnovy</a:t>
            </a:r>
            <a:endParaRPr b="0" lang="cs-CZ" sz="2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Calibri"/>
              </a:rPr>
              <a:t>Šestá úroveň</a:t>
            </a:r>
            <a:endParaRPr b="0" lang="cs-CZ" sz="2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Calibri"/>
              </a:rPr>
              <a:t>Sedmá úroveň</a:t>
            </a:r>
            <a:endParaRPr b="0" lang="cs-CZ" sz="2000" spc="-1" strike="noStrike"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3"/>
          <p:cNvSpPr/>
          <p:nvPr/>
        </p:nvSpPr>
        <p:spPr>
          <a:xfrm>
            <a:off x="527400" y="2928240"/>
            <a:ext cx="1154880" cy="19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cs-CZ" sz="1200" spc="-1" strike="noStrike">
                <a:latin typeface="Arial MT"/>
              </a:rPr>
              <a:t>Dne:</a:t>
            </a:r>
            <a:r>
              <a:rPr b="0" lang="cs-CZ" sz="1200" spc="-52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24.01.2023</a:t>
            </a:r>
            <a:endParaRPr b="0" lang="cs-CZ" sz="1200" spc="-1" strike="noStrike">
              <a:latin typeface="Arial"/>
            </a:endParaRPr>
          </a:p>
        </p:txBody>
      </p:sp>
      <p:sp>
        <p:nvSpPr>
          <p:cNvPr id="43" name="object 4"/>
          <p:cNvSpPr/>
          <p:nvPr/>
        </p:nvSpPr>
        <p:spPr>
          <a:xfrm>
            <a:off x="2325240" y="2928240"/>
            <a:ext cx="2052000" cy="19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cs-CZ" sz="1200" spc="-245" strike="noStrike">
                <a:latin typeface="Arial MT"/>
              </a:rPr>
              <a:t>Vyř</a:t>
            </a:r>
            <a:r>
              <a:rPr b="0" lang="cs-CZ" sz="1200" spc="-72" strike="noStrike">
                <a:latin typeface="Arial MT"/>
              </a:rPr>
              <a:t>i</a:t>
            </a:r>
            <a:r>
              <a:rPr b="0" lang="cs-CZ" sz="1200" spc="-1" strike="noStrike">
                <a:latin typeface="Arial MT"/>
              </a:rPr>
              <a:t>z</a:t>
            </a:r>
            <a:r>
              <a:rPr b="0" lang="cs-CZ" sz="1200" spc="4" strike="noStrike">
                <a:latin typeface="Arial MT"/>
              </a:rPr>
              <a:t>uje</a:t>
            </a:r>
            <a:r>
              <a:rPr b="0" lang="cs-CZ" sz="1200" spc="-1" strike="noStrike">
                <a:latin typeface="Arial MT"/>
              </a:rPr>
              <a:t>:</a:t>
            </a:r>
            <a:r>
              <a:rPr b="0" lang="cs-CZ" sz="1200" spc="-21" strike="noStrike">
                <a:latin typeface="Arial MT"/>
              </a:rPr>
              <a:t> </a:t>
            </a:r>
            <a:r>
              <a:rPr b="0" lang="cs-CZ" sz="1200" spc="-12" strike="noStrike">
                <a:latin typeface="Arial MT"/>
              </a:rPr>
              <a:t>I</a:t>
            </a:r>
            <a:r>
              <a:rPr b="0" lang="cs-CZ" sz="1200" spc="4" strike="noStrike">
                <a:latin typeface="Arial MT"/>
              </a:rPr>
              <a:t>ng</a:t>
            </a:r>
            <a:r>
              <a:rPr b="0" lang="cs-CZ" sz="1200" spc="-1" strike="noStrike">
                <a:latin typeface="Arial MT"/>
              </a:rPr>
              <a:t>.</a:t>
            </a:r>
            <a:r>
              <a:rPr b="0" lang="cs-CZ" sz="1200" spc="-21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M</a:t>
            </a:r>
            <a:r>
              <a:rPr b="0" lang="cs-CZ" sz="1200" spc="4" strike="noStrike">
                <a:latin typeface="Arial MT"/>
              </a:rPr>
              <a:t>il</a:t>
            </a:r>
            <a:r>
              <a:rPr b="0" lang="cs-CZ" sz="1200" spc="-21" strike="noStrike">
                <a:latin typeface="Arial MT"/>
              </a:rPr>
              <a:t>a</a:t>
            </a:r>
            <a:r>
              <a:rPr b="0" lang="cs-CZ" sz="1200" spc="-1" strike="noStrike">
                <a:latin typeface="Arial MT"/>
              </a:rPr>
              <a:t>n</a:t>
            </a:r>
            <a:r>
              <a:rPr b="0" lang="cs-CZ" sz="1200" spc="-7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Sz</a:t>
            </a:r>
            <a:r>
              <a:rPr b="0" lang="cs-CZ" sz="1200" spc="4" strike="noStrike">
                <a:latin typeface="Arial MT"/>
              </a:rPr>
              <a:t>a</a:t>
            </a:r>
            <a:r>
              <a:rPr b="0" lang="cs-CZ" sz="1200" spc="-1" strike="noStrike">
                <a:latin typeface="Arial MT"/>
              </a:rPr>
              <a:t>r</a:t>
            </a:r>
            <a:r>
              <a:rPr b="0" lang="cs-CZ" sz="1200" spc="4" strike="noStrike">
                <a:latin typeface="Arial MT"/>
              </a:rPr>
              <a:t>ow</a:t>
            </a:r>
            <a:r>
              <a:rPr b="0" lang="cs-CZ" sz="1200" spc="-1" strike="noStrike">
                <a:latin typeface="Arial MT"/>
              </a:rPr>
              <a:t>ski</a:t>
            </a:r>
            <a:endParaRPr b="0" lang="cs-CZ" sz="1200" spc="-1" strike="noStrike">
              <a:latin typeface="Arial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527400" y="3509280"/>
            <a:ext cx="5638320" cy="77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cs-CZ" sz="1200" spc="-1" strike="noStrike">
                <a:latin typeface="Arial"/>
              </a:rPr>
              <a:t>Věc:</a:t>
            </a:r>
            <a:r>
              <a:rPr b="1" lang="cs-CZ" sz="1200" spc="-7" strike="noStrike">
                <a:latin typeface="Arial"/>
              </a:rPr>
              <a:t> Cenový</a:t>
            </a:r>
            <a:r>
              <a:rPr b="1" lang="cs-CZ" sz="1200" spc="-26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rozpočet</a:t>
            </a:r>
            <a:r>
              <a:rPr b="1" lang="cs-CZ" sz="1200" spc="9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čištění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a</a:t>
            </a:r>
            <a:r>
              <a:rPr b="1" lang="cs-CZ" sz="1200" spc="29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dezinfekce,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instalace</a:t>
            </a:r>
            <a:r>
              <a:rPr b="1" lang="cs-CZ" sz="1200" spc="4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sacích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hybridních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turbín</a:t>
            </a:r>
            <a:endParaRPr b="0" lang="cs-CZ" sz="12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endParaRPr b="0" lang="cs-CZ" sz="13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5"/>
              </a:spcBef>
            </a:pPr>
            <a:endParaRPr b="0" lang="cs-CZ" sz="1300" spc="-1" strike="noStrike">
              <a:latin typeface="Arial"/>
            </a:endParaRPr>
          </a:p>
          <a:p>
            <a:pPr marL="241200">
              <a:lnSpc>
                <a:spcPct val="100000"/>
              </a:lnSpc>
            </a:pPr>
            <a:r>
              <a:rPr b="1" lang="cs-CZ" sz="1200" spc="-1" strike="noStrike">
                <a:latin typeface="Arial"/>
              </a:rPr>
              <a:t>1.</a:t>
            </a:r>
            <a:r>
              <a:rPr b="1" lang="cs-CZ" sz="1200" spc="449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Čištění</a:t>
            </a:r>
            <a:r>
              <a:rPr b="1" lang="cs-CZ" sz="1200" spc="-21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a</a:t>
            </a:r>
            <a:r>
              <a:rPr b="1" lang="cs-CZ" sz="1200" spc="-7" strike="noStrike">
                <a:latin typeface="Arial"/>
              </a:rPr>
              <a:t> dezinfekce </a:t>
            </a:r>
            <a:r>
              <a:rPr b="1" lang="cs-CZ" sz="1200" spc="-1" strike="noStrike">
                <a:latin typeface="Arial"/>
              </a:rPr>
              <a:t>odvětrávacích</a:t>
            </a:r>
            <a:r>
              <a:rPr b="1" lang="cs-CZ" sz="1200" spc="-21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šachet</a:t>
            </a:r>
            <a:endParaRPr b="0" lang="cs-CZ" sz="1200" spc="-1" strike="noStrike">
              <a:latin typeface="Arial"/>
            </a:endParaRPr>
          </a:p>
        </p:txBody>
      </p:sp>
      <p:graphicFrame>
        <p:nvGraphicFramePr>
          <p:cNvPr id="45" name="object 6"/>
          <p:cNvGraphicFramePr/>
          <p:nvPr/>
        </p:nvGraphicFramePr>
        <p:xfrm>
          <a:off x="540000" y="4474800"/>
          <a:ext cx="6685560" cy="1883160"/>
        </p:xfrm>
        <a:graphic>
          <a:graphicData uri="http://schemas.openxmlformats.org/drawingml/2006/table">
            <a:tbl>
              <a:tblPr/>
              <a:tblGrid>
                <a:gridCol w="4678560"/>
                <a:gridCol w="1090080"/>
                <a:gridCol w="916920"/>
              </a:tblGrid>
              <a:tr h="212400">
                <a:tc>
                  <a:txBody>
                    <a:bodyPr lIns="0" rIns="0" tIns="284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24"/>
                        </a:spcBef>
                      </a:pP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Rozpis</a:t>
                      </a:r>
                      <a:r>
                        <a:rPr b="1" lang="cs-CZ" sz="1000" spc="4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nutných</a:t>
                      </a:r>
                      <a:r>
                        <a:rPr b="1" lang="cs-CZ" sz="10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operací</a:t>
                      </a:r>
                      <a:r>
                        <a:rPr b="1" lang="cs-CZ" sz="1000" spc="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  <a:r>
                        <a:rPr b="1" lang="cs-CZ" sz="10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vyčištění</a:t>
                      </a: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odvětrávacích</a:t>
                      </a:r>
                      <a:r>
                        <a:rPr b="1" lang="cs-CZ" sz="10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šachet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84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24"/>
                        </a:spcBef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Počet</a:t>
                      </a:r>
                      <a:r>
                        <a:rPr b="1" lang="cs-CZ" sz="10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bytů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84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24"/>
                        </a:spcBef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Cena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06280">
                <a:tc>
                  <a:txBody>
                    <a:bodyPr lIns="0" rIns="0" tIns="2520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97" strike="noStrike">
                          <a:solidFill>
                            <a:srgbClr val="000000"/>
                          </a:solidFill>
                          <a:latin typeface="Arial MT"/>
                        </a:rPr>
                        <a:t>Čištění,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odstranění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66" strike="noStrike">
                          <a:solidFill>
                            <a:srgbClr val="000000"/>
                          </a:solidFill>
                          <a:latin typeface="Arial MT"/>
                        </a:rPr>
                        <a:t>nečistot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usazenin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z</a:t>
                      </a:r>
                      <a:r>
                        <a:rPr b="0" lang="cs-CZ" sz="1000" spc="24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odvětrávacích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šachet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60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38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700,00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9520">
                <a:tc>
                  <a:txBody>
                    <a:bodyPr lIns="0" rIns="0" tIns="2520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Odmaštění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odvětrávacích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32" strike="noStrike">
                          <a:solidFill>
                            <a:srgbClr val="000000"/>
                          </a:solidFill>
                          <a:latin typeface="Arial MT"/>
                        </a:rPr>
                        <a:t>šachet-odstranění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mastných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66" strike="noStrike">
                          <a:solidFill>
                            <a:srgbClr val="000000"/>
                          </a:solidFill>
                          <a:latin typeface="Arial MT"/>
                        </a:rPr>
                        <a:t>povlaků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60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19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350,00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09520">
                <a:tc>
                  <a:txBody>
                    <a:bodyPr lIns="0" rIns="0" tIns="2520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26" strike="noStrike">
                          <a:solidFill>
                            <a:srgbClr val="000000"/>
                          </a:solidFill>
                          <a:latin typeface="Arial MT"/>
                        </a:rPr>
                        <a:t>dezinfekce-Odstranění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plísní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baktérií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z 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odvětrávacích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šachet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60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11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610,00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93320">
                <a:tc>
                  <a:txBody>
                    <a:bodyPr lIns="0" rIns="0" tIns="1872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b="0" lang="cs-CZ" sz="1000" spc="-26" strike="noStrike">
                          <a:solidFill>
                            <a:srgbClr val="000000"/>
                          </a:solidFill>
                          <a:latin typeface="Arial MT"/>
                        </a:rPr>
                        <a:t>dezinfekce-Odstranění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46" strike="noStrike">
                          <a:solidFill>
                            <a:srgbClr val="000000"/>
                          </a:solidFill>
                          <a:latin typeface="Arial MT"/>
                        </a:rPr>
                        <a:t>karcinogenů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60" strike="noStrike">
                          <a:solidFill>
                            <a:srgbClr val="000000"/>
                          </a:solidFill>
                          <a:latin typeface="Arial MT"/>
                        </a:rPr>
                        <a:t>alergenů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z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odvětrávacích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šachet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1872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60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1872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11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610,00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92680">
                <a:tc>
                  <a:txBody>
                    <a:bodyPr lIns="0" rIns="0" tIns="0" bIns="0" anchor="t">
                      <a:noAutofit/>
                    </a:bodyPr>
                    <a:p>
                      <a:pPr marL="44280">
                        <a:lnSpc>
                          <a:spcPts val="1151"/>
                        </a:lnSpc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Odevzdání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videozáznamu po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97" strike="noStrike">
                          <a:solidFill>
                            <a:srgbClr val="000000"/>
                          </a:solidFill>
                          <a:latin typeface="Arial MT"/>
                        </a:rPr>
                        <a:t>vyčištění,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4" strike="noStrike">
                          <a:solidFill>
                            <a:srgbClr val="000000"/>
                          </a:solidFill>
                          <a:latin typeface="Arial MT"/>
                        </a:rPr>
                        <a:t>po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odmaštění</a:t>
                      </a:r>
                      <a:r>
                        <a:rPr b="0" lang="cs-CZ" sz="1000" spc="24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odstranění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plísní, </a:t>
                      </a:r>
                      <a:r>
                        <a:rPr b="0" lang="cs-CZ" sz="1000" spc="-26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baktérií, </a:t>
                      </a:r>
                      <a:r>
                        <a:rPr b="0" lang="cs-CZ" sz="1000" spc="-46" strike="noStrike">
                          <a:solidFill>
                            <a:srgbClr val="000000"/>
                          </a:solidFill>
                          <a:latin typeface="Arial MT"/>
                        </a:rPr>
                        <a:t>karcinogenů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alergenů.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6660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524"/>
                        </a:spcBef>
                      </a:pP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60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6660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524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0,00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7560">
                <a:tc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158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Celkem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bez</a:t>
                      </a:r>
                      <a:r>
                        <a:rPr b="0" lang="cs-CZ" sz="1000" spc="-3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DPH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158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81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270,00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371880">
                <a:tc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12600" bIns="0" anchor="t">
                      <a:noAutofit/>
                    </a:bodyPr>
                    <a:p>
                      <a:pPr marL="240840">
                        <a:lnSpc>
                          <a:spcPct val="100000"/>
                        </a:lnSpc>
                        <a:spcBef>
                          <a:spcPts val="99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15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%</a:t>
                      </a:r>
                      <a:r>
                        <a:rPr b="0" lang="cs-CZ" sz="1000" spc="-26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DPH</a:t>
                      </a:r>
                      <a:endParaRPr b="0" lang="cs-CZ" sz="1000" spc="-1" strike="noStrike">
                        <a:latin typeface="Arial"/>
                      </a:endParaRPr>
                    </a:p>
                    <a:p>
                      <a:pPr marL="177120">
                        <a:lnSpc>
                          <a:spcPct val="100000"/>
                        </a:lnSpc>
                        <a:spcBef>
                          <a:spcPts val="249"/>
                        </a:spcBef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Cena</a:t>
                      </a:r>
                      <a:r>
                        <a:rPr b="1" lang="cs-CZ" sz="10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  <a:r>
                        <a:rPr b="1" lang="cs-CZ" sz="10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DPH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12600" bIns="0" anchor="t">
                      <a:noAutofit/>
                    </a:bodyPr>
                    <a:p>
                      <a:pPr marL="74880">
                        <a:lnSpc>
                          <a:spcPct val="100000"/>
                        </a:lnSpc>
                        <a:spcBef>
                          <a:spcPts val="99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12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190,50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  <a:p>
                      <a:pPr marL="68760">
                        <a:lnSpc>
                          <a:spcPct val="100000"/>
                        </a:lnSpc>
                        <a:spcBef>
                          <a:spcPts val="249"/>
                        </a:spcBef>
                      </a:pP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  <a:r>
                        <a:rPr b="1" lang="cs-CZ" sz="10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460,50</a:t>
                      </a:r>
                      <a:r>
                        <a:rPr b="1" lang="cs-CZ" sz="10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object 7"/>
          <p:cNvSpPr/>
          <p:nvPr/>
        </p:nvSpPr>
        <p:spPr>
          <a:xfrm>
            <a:off x="5222160" y="6174000"/>
            <a:ext cx="2004480" cy="183960"/>
          </a:xfrm>
          <a:custGeom>
            <a:avLst/>
            <a:gdLst>
              <a:gd name="textAreaLeft" fmla="*/ 0 w 2004480"/>
              <a:gd name="textAreaRight" fmla="*/ 2004840 w 2004480"/>
              <a:gd name="textAreaTop" fmla="*/ 0 h 183960"/>
              <a:gd name="textAreaBottom" fmla="*/ 184320 h 183960"/>
            </a:gdLst>
            <a:ahLst/>
            <a:rect l="textAreaLeft" t="textAreaTop" r="textAreaRight" b="textAreaBottom"/>
            <a:pathLst>
              <a:path w="2004695" h="184150">
                <a:moveTo>
                  <a:pt x="2004314" y="0"/>
                </a:moveTo>
                <a:lnTo>
                  <a:pt x="1079817" y="0"/>
                </a:lnTo>
                <a:lnTo>
                  <a:pt x="0" y="0"/>
                </a:lnTo>
                <a:lnTo>
                  <a:pt x="0" y="184150"/>
                </a:lnTo>
                <a:lnTo>
                  <a:pt x="1079754" y="184150"/>
                </a:lnTo>
                <a:lnTo>
                  <a:pt x="2004314" y="184150"/>
                </a:lnTo>
                <a:lnTo>
                  <a:pt x="2004314" y="0"/>
                </a:lnTo>
                <a:close/>
              </a:path>
            </a:pathLst>
          </a:custGeom>
          <a:solidFill>
            <a:srgbClr val="e1eed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object 8"/>
          <p:cNvSpPr/>
          <p:nvPr/>
        </p:nvSpPr>
        <p:spPr>
          <a:xfrm>
            <a:off x="756000" y="6536160"/>
            <a:ext cx="5159160" cy="19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cs-CZ" sz="1200" spc="-1" strike="noStrike">
                <a:latin typeface="Arial"/>
              </a:rPr>
              <a:t>2.</a:t>
            </a:r>
            <a:r>
              <a:rPr b="1" lang="cs-CZ" sz="1200" spc="457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Havarijní</a:t>
            </a:r>
            <a:r>
              <a:rPr b="1" lang="cs-CZ" sz="1200" spc="-21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stav </a:t>
            </a:r>
            <a:r>
              <a:rPr b="1" lang="cs-CZ" sz="1200" spc="-12" strike="noStrike">
                <a:latin typeface="Arial"/>
              </a:rPr>
              <a:t>dna</a:t>
            </a:r>
            <a:r>
              <a:rPr b="1" lang="cs-CZ" sz="1200" spc="-1" strike="noStrike">
                <a:latin typeface="Arial"/>
              </a:rPr>
              <a:t> šachet,</a:t>
            </a:r>
            <a:r>
              <a:rPr b="1" lang="cs-CZ" sz="1200" spc="-21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vyčištění</a:t>
            </a:r>
            <a:r>
              <a:rPr b="1" lang="cs-CZ" sz="1200" spc="9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okolí</a:t>
            </a:r>
            <a:r>
              <a:rPr b="1" lang="cs-CZ" sz="1200" spc="-21" strike="noStrike">
                <a:latin typeface="Arial"/>
              </a:rPr>
              <a:t> </a:t>
            </a:r>
            <a:r>
              <a:rPr b="1" lang="cs-CZ" sz="1200" spc="9" strike="noStrike">
                <a:latin typeface="Arial"/>
              </a:rPr>
              <a:t>dna</a:t>
            </a:r>
            <a:r>
              <a:rPr b="1" lang="cs-CZ" sz="1200" spc="-1" strike="noStrike">
                <a:latin typeface="Arial"/>
              </a:rPr>
              <a:t> a</a:t>
            </a:r>
            <a:r>
              <a:rPr b="1" lang="cs-CZ" sz="1200" spc="29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stoupačky</a:t>
            </a:r>
            <a:r>
              <a:rPr b="1" lang="cs-CZ" sz="1200" spc="-32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v</a:t>
            </a:r>
            <a:r>
              <a:rPr b="1" lang="cs-CZ" sz="1200" spc="9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přízemí</a:t>
            </a:r>
            <a:endParaRPr b="0" lang="cs-CZ" sz="1200" spc="-1" strike="noStrike">
              <a:latin typeface="Arial"/>
            </a:endParaRPr>
          </a:p>
        </p:txBody>
      </p:sp>
      <p:graphicFrame>
        <p:nvGraphicFramePr>
          <p:cNvPr id="48" name="object 9"/>
          <p:cNvGraphicFramePr/>
          <p:nvPr/>
        </p:nvGraphicFramePr>
        <p:xfrm>
          <a:off x="540000" y="6932880"/>
          <a:ext cx="6654600" cy="1794240"/>
        </p:xfrm>
        <a:graphic>
          <a:graphicData uri="http://schemas.openxmlformats.org/drawingml/2006/table">
            <a:tbl>
              <a:tblPr/>
              <a:tblGrid>
                <a:gridCol w="4713480"/>
                <a:gridCol w="1052640"/>
                <a:gridCol w="888480"/>
              </a:tblGrid>
              <a:tr h="231840">
                <a:tc>
                  <a:txBody>
                    <a:bodyPr lIns="0" rIns="0" tIns="79200" bIns="0" anchor="t">
                      <a:noAutofit/>
                    </a:bodyPr>
                    <a:p>
                      <a:pPr marL="177840">
                        <a:lnSpc>
                          <a:spcPts val="1100"/>
                        </a:lnSpc>
                        <a:spcBef>
                          <a:spcPts val="624"/>
                        </a:spcBef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Oprava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havarijního</a:t>
                      </a:r>
                      <a:r>
                        <a:rPr b="1" lang="cs-CZ" sz="1000" spc="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dna</a:t>
                      </a: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šachet, vyčištění</a:t>
                      </a: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okolí</a:t>
                      </a:r>
                      <a:r>
                        <a:rPr b="1" lang="cs-CZ" sz="1000" spc="18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dna</a:t>
                      </a: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b="1" lang="cs-CZ" sz="1000" spc="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stoupačky</a:t>
                      </a: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  <a:r>
                        <a:rPr b="1" lang="cs-CZ" sz="1000" spc="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přízemí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79200" bIns="0" anchor="t">
                      <a:noAutofit/>
                    </a:bodyPr>
                    <a:p>
                      <a:pPr marL="46440" algn="ctr">
                        <a:lnSpc>
                          <a:spcPts val="1100"/>
                        </a:lnSpc>
                        <a:spcBef>
                          <a:spcPts val="624"/>
                        </a:spcBef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množství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79200" bIns="0" anchor="t">
                      <a:noAutofit/>
                    </a:bodyPr>
                    <a:p>
                      <a:pPr algn="ctr">
                        <a:lnSpc>
                          <a:spcPts val="1100"/>
                        </a:lnSpc>
                        <a:spcBef>
                          <a:spcPts val="624"/>
                        </a:spcBef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Cena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25360">
                <a:tc>
                  <a:txBody>
                    <a:bodyPr lIns="0" rIns="0" tIns="3168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249"/>
                        </a:spcBef>
                      </a:pPr>
                      <a:r>
                        <a:rPr b="0" lang="cs-CZ" sz="1000" spc="-72" strike="noStrike">
                          <a:solidFill>
                            <a:srgbClr val="000000"/>
                          </a:solidFill>
                          <a:latin typeface="Arial MT"/>
                        </a:rPr>
                        <a:t>demontáž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instalace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nového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dna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odvětrávacích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šachet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72720" bIns="0" anchor="t">
                      <a:noAutofit/>
                    </a:bodyPr>
                    <a:p>
                      <a:pPr marL="53280" algn="ctr">
                        <a:lnSpc>
                          <a:spcPts val="1100"/>
                        </a:lnSpc>
                        <a:spcBef>
                          <a:spcPts val="575"/>
                        </a:spcBef>
                      </a:pP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15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72720" bIns="0" anchor="t">
                      <a:noAutofit/>
                    </a:bodyPr>
                    <a:p>
                      <a:pPr marL="45720" algn="ctr">
                        <a:lnSpc>
                          <a:spcPts val="1100"/>
                        </a:lnSpc>
                        <a:spcBef>
                          <a:spcPts val="575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11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700,00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1960">
                <a:tc>
                  <a:txBody>
                    <a:bodyPr lIns="0" rIns="0" tIns="0" bIns="0" anchor="t">
                      <a:noAutofit/>
                    </a:bodyPr>
                    <a:p>
                      <a:pPr marL="44280">
                        <a:lnSpc>
                          <a:spcPts val="1151"/>
                        </a:lnSpc>
                      </a:pPr>
                      <a:r>
                        <a:rPr b="0" lang="cs-CZ" sz="1000" spc="-111" strike="noStrike">
                          <a:solidFill>
                            <a:srgbClr val="000000"/>
                          </a:solidFill>
                          <a:latin typeface="Arial MT"/>
                        </a:rPr>
                        <a:t>vyčištění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podlahy,</a:t>
                      </a:r>
                      <a:r>
                        <a:rPr b="0" lang="cs-CZ" sz="1000" spc="4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stropu,</a:t>
                      </a:r>
                      <a:r>
                        <a:rPr b="0" lang="cs-CZ" sz="1000" spc="24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5" strike="noStrike">
                          <a:solidFill>
                            <a:srgbClr val="000000"/>
                          </a:solidFill>
                          <a:latin typeface="Arial MT"/>
                        </a:rPr>
                        <a:t>bočních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97" strike="noStrike">
                          <a:solidFill>
                            <a:srgbClr val="000000"/>
                          </a:solidFill>
                          <a:latin typeface="Arial MT"/>
                        </a:rPr>
                        <a:t>stěn,</a:t>
                      </a:r>
                      <a:r>
                        <a:rPr b="0" lang="cs-CZ" sz="1000" spc="29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2" strike="noStrike">
                          <a:solidFill>
                            <a:srgbClr val="000000"/>
                          </a:solidFill>
                          <a:latin typeface="Arial MT"/>
                        </a:rPr>
                        <a:t>rozvodů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ve </a:t>
                      </a:r>
                      <a:r>
                        <a:rPr b="0" lang="cs-CZ" sz="1000" spc="-60" strike="noStrike">
                          <a:solidFill>
                            <a:srgbClr val="000000"/>
                          </a:solidFill>
                          <a:latin typeface="Arial MT"/>
                        </a:rPr>
                        <a:t>stupačce,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v</a:t>
                      </a:r>
                      <a:r>
                        <a:rPr b="0" lang="cs-CZ" sz="1000" spc="4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97" strike="noStrike">
                          <a:solidFill>
                            <a:srgbClr val="000000"/>
                          </a:solidFill>
                          <a:latin typeface="Arial MT"/>
                        </a:rPr>
                        <a:t>místě</a:t>
                      </a:r>
                      <a:r>
                        <a:rPr b="0" lang="cs-CZ" sz="1000" spc="3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2" strike="noStrike">
                          <a:solidFill>
                            <a:srgbClr val="000000"/>
                          </a:solidFill>
                          <a:latin typeface="Arial MT"/>
                        </a:rPr>
                        <a:t>ukončení </a:t>
                      </a:r>
                      <a:r>
                        <a:rPr b="0" lang="cs-CZ" sz="1000" spc="-26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šachet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cs-CZ" sz="950" spc="-1" strike="noStrike">
                        <a:latin typeface="Arial"/>
                      </a:endParaRPr>
                    </a:p>
                    <a:p>
                      <a:pPr marL="54000" algn="ctr">
                        <a:lnSpc>
                          <a:spcPts val="1100"/>
                        </a:lnSpc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cs-CZ" sz="950" spc="-1" strike="noStrike">
                        <a:latin typeface="Arial"/>
                      </a:endParaRPr>
                    </a:p>
                    <a:p>
                      <a:pPr marL="45720" algn="ctr">
                        <a:lnSpc>
                          <a:spcPts val="1100"/>
                        </a:lnSpc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18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750,00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1046520">
                <a:tc>
                  <a:txBody>
                    <a:bodyPr lIns="0" rIns="0" tIns="3600" bIns="0" anchor="t">
                      <a:noAutofit/>
                    </a:bodyPr>
                    <a:p>
                      <a:pPr marL="44280">
                        <a:lnSpc>
                          <a:spcPts val="1151"/>
                        </a:lnSpc>
                        <a:spcBef>
                          <a:spcPts val="31"/>
                        </a:spcBef>
                      </a:pP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Dno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šachty</a:t>
                      </a:r>
                      <a:r>
                        <a:rPr b="0" i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končí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v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přízemí</a:t>
                      </a:r>
                      <a:r>
                        <a:rPr b="0" i="1" lang="cs-CZ" sz="1000" spc="24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stupačce. Při</a:t>
                      </a:r>
                      <a:r>
                        <a:rPr b="0" i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výměně</a:t>
                      </a:r>
                      <a:r>
                        <a:rPr b="0" i="1" lang="cs-CZ" sz="1000" spc="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dna</a:t>
                      </a:r>
                      <a:r>
                        <a:rPr b="0" i="1" lang="cs-CZ" sz="1000" spc="18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musí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 tento okolní </a:t>
                      </a:r>
                      <a:r>
                        <a:rPr b="0" i="1" lang="cs-CZ" sz="1000" spc="-26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prostor</a:t>
                      </a:r>
                      <a:r>
                        <a:rPr b="0" i="1" lang="cs-CZ" sz="1000" spc="9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vyčistit.</a:t>
                      </a:r>
                      <a:endParaRPr b="0" lang="cs-CZ" sz="1000" spc="-1" strike="noStrike">
                        <a:latin typeface="Arial"/>
                      </a:endParaRPr>
                    </a:p>
                    <a:p>
                      <a:pPr marL="44280">
                        <a:lnSpc>
                          <a:spcPts val="1151"/>
                        </a:lnSpc>
                      </a:pP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Jedná</a:t>
                      </a:r>
                      <a:r>
                        <a:rPr b="0" i="1" lang="cs-CZ" sz="10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  <a:r>
                        <a:rPr b="0" i="1" lang="cs-CZ" sz="1000" spc="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vyčištění</a:t>
                      </a:r>
                      <a:r>
                        <a:rPr b="0" i="1" lang="cs-CZ" sz="1000" spc="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podlahy, stropu,</a:t>
                      </a:r>
                      <a:r>
                        <a:rPr b="0" i="1" lang="cs-CZ" sz="1000" spc="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bočních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stěn,</a:t>
                      </a:r>
                      <a:r>
                        <a:rPr b="0" i="1" lang="cs-CZ" sz="10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samotných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rozvodů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ve </a:t>
                      </a:r>
                      <a:r>
                        <a:rPr b="0" i="1" lang="cs-CZ" sz="1000" spc="-2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stupačce,</a:t>
                      </a:r>
                      <a:r>
                        <a:rPr b="0" i="1" lang="cs-CZ" sz="10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  <a:r>
                        <a:rPr b="0" i="1" lang="cs-CZ" sz="1000" spc="18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místě</a:t>
                      </a:r>
                      <a:r>
                        <a:rPr b="0" i="1" lang="cs-CZ" sz="1000" spc="9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ukončení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šachty,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kde</a:t>
                      </a:r>
                      <a:r>
                        <a:rPr b="0" i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budeme</a:t>
                      </a:r>
                      <a:r>
                        <a:rPr b="0" i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i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měnit dno.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cs-CZ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b="0" lang="cs-CZ" sz="1300" spc="-1" strike="noStrike">
                        <a:latin typeface="Arial"/>
                      </a:endParaRPr>
                    </a:p>
                    <a:p>
                      <a:pPr marL="254160" indent="-127080">
                        <a:lnSpc>
                          <a:spcPct val="15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Cena</a:t>
                      </a:r>
                      <a:r>
                        <a:rPr b="0" lang="cs-CZ" sz="1000" spc="-46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bez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DPH </a:t>
                      </a:r>
                      <a:r>
                        <a:rPr b="0" lang="cs-CZ" sz="1000" spc="-26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DPH</a:t>
                      </a: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15</a:t>
                      </a:r>
                      <a:r>
                        <a:rPr b="0" lang="cs-CZ" sz="1000" spc="-26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%</a:t>
                      </a:r>
                      <a:endParaRPr b="0" lang="cs-CZ" sz="1000" spc="-1" strike="noStrike">
                        <a:latin typeface="Arial"/>
                      </a:endParaRPr>
                    </a:p>
                    <a:p>
                      <a:pPr marL="190440" indent="-127080">
                        <a:lnSpc>
                          <a:spcPts val="1125"/>
                        </a:lnSpc>
                        <a:spcBef>
                          <a:spcPts val="601"/>
                        </a:spcBef>
                        <a:tabLst>
                          <a:tab algn="l" pos="0"/>
                        </a:tabLst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Cena</a:t>
                      </a:r>
                      <a:r>
                        <a:rPr b="1" lang="cs-CZ" sz="10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  <a:r>
                        <a:rPr b="1" lang="cs-CZ" sz="10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DPH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cs-CZ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cs-CZ" sz="11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30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450,00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4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567,50</a:t>
                      </a:r>
                      <a:r>
                        <a:rPr b="0" lang="cs-CZ" sz="10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  <a:p>
                      <a:pPr marL="81360">
                        <a:lnSpc>
                          <a:spcPts val="1125"/>
                        </a:lnSpc>
                        <a:spcBef>
                          <a:spcPts val="601"/>
                        </a:spcBef>
                      </a:pP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  <a:r>
                        <a:rPr b="1" lang="cs-CZ" sz="10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017,50</a:t>
                      </a:r>
                      <a:r>
                        <a:rPr b="1" lang="cs-CZ" sz="10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9" name="object 10"/>
          <p:cNvSpPr/>
          <p:nvPr/>
        </p:nvSpPr>
        <p:spPr>
          <a:xfrm>
            <a:off x="5313960" y="8498880"/>
            <a:ext cx="1880640" cy="228240"/>
          </a:xfrm>
          <a:custGeom>
            <a:avLst/>
            <a:gdLst>
              <a:gd name="textAreaLeft" fmla="*/ 0 w 1880640"/>
              <a:gd name="textAreaRight" fmla="*/ 1881000 w 1880640"/>
              <a:gd name="textAreaTop" fmla="*/ 0 h 228240"/>
              <a:gd name="textAreaBottom" fmla="*/ 228600 h 228240"/>
            </a:gdLst>
            <a:ahLst/>
            <a:rect l="textAreaLeft" t="textAreaTop" r="textAreaRight" b="textAreaBottom"/>
            <a:pathLst>
              <a:path w="1880870" h="228600">
                <a:moveTo>
                  <a:pt x="1880489" y="0"/>
                </a:moveTo>
                <a:lnTo>
                  <a:pt x="987742" y="0"/>
                </a:lnTo>
                <a:lnTo>
                  <a:pt x="0" y="0"/>
                </a:lnTo>
                <a:lnTo>
                  <a:pt x="0" y="228600"/>
                </a:lnTo>
                <a:lnTo>
                  <a:pt x="987679" y="228600"/>
                </a:lnTo>
                <a:lnTo>
                  <a:pt x="1880489" y="228600"/>
                </a:lnTo>
                <a:lnTo>
                  <a:pt x="1880489" y="0"/>
                </a:lnTo>
                <a:close/>
              </a:path>
            </a:pathLst>
          </a:custGeom>
          <a:solidFill>
            <a:srgbClr val="e1eed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2"/>
          <p:cNvSpPr/>
          <p:nvPr/>
        </p:nvSpPr>
        <p:spPr>
          <a:xfrm>
            <a:off x="756000" y="1378440"/>
            <a:ext cx="6012360" cy="3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320" bIns="0" anchor="t">
            <a:spAutoFit/>
          </a:bodyPr>
          <a:p>
            <a:pPr marL="241200" indent="-228600">
              <a:lnSpc>
                <a:spcPct val="104000"/>
              </a:lnSpc>
              <a:spcBef>
                <a:spcPts val="34"/>
              </a:spcBef>
              <a:tabLst>
                <a:tab algn="l" pos="0"/>
              </a:tabLst>
            </a:pPr>
            <a:r>
              <a:rPr b="1" lang="cs-CZ" sz="1200" spc="-1" strike="noStrike">
                <a:latin typeface="Arial"/>
              </a:rPr>
              <a:t>3.</a:t>
            </a:r>
            <a:r>
              <a:rPr b="1" lang="cs-CZ" sz="1200" spc="134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Instalace</a:t>
            </a:r>
            <a:r>
              <a:rPr b="1" lang="cs-CZ" sz="1200" spc="-1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programovatelných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sacích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hybridních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turbín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včetně </a:t>
            </a:r>
            <a:r>
              <a:rPr b="1" lang="cs-CZ" sz="1200" spc="-7" strike="noStrike">
                <a:latin typeface="Arial"/>
              </a:rPr>
              <a:t>panelu</a:t>
            </a:r>
            <a:r>
              <a:rPr b="1" lang="cs-CZ" sz="1200" spc="9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ovládání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s </a:t>
            </a:r>
            <a:r>
              <a:rPr b="1" lang="cs-CZ" sz="1200" spc="-321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kompletní</a:t>
            </a:r>
            <a:r>
              <a:rPr b="1" lang="cs-CZ" sz="1200" spc="-21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prací</a:t>
            </a:r>
            <a:r>
              <a:rPr b="1" lang="cs-CZ" sz="1200" spc="-21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a</a:t>
            </a:r>
            <a:r>
              <a:rPr b="1" lang="cs-CZ" sz="1200" spc="-7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elektro</a:t>
            </a:r>
            <a:r>
              <a:rPr b="1" lang="cs-CZ" sz="1200" spc="-21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instalací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12" strike="noStrike">
                <a:latin typeface="Arial"/>
              </a:rPr>
              <a:t>plus</a:t>
            </a:r>
            <a:r>
              <a:rPr b="1" lang="cs-CZ" sz="1200" spc="18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instalace</a:t>
            </a:r>
            <a:r>
              <a:rPr b="1" lang="cs-CZ" sz="1200" spc="-7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sacích</a:t>
            </a:r>
            <a:r>
              <a:rPr b="1" lang="cs-CZ" sz="1200" spc="-21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rotačních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turbín</a:t>
            </a:r>
            <a:endParaRPr b="0" lang="cs-CZ" sz="1200" spc="-1" strike="noStrike">
              <a:latin typeface="Arial"/>
            </a:endParaRPr>
          </a:p>
        </p:txBody>
      </p:sp>
      <p:graphicFrame>
        <p:nvGraphicFramePr>
          <p:cNvPr id="51" name="object 3"/>
          <p:cNvGraphicFramePr/>
          <p:nvPr/>
        </p:nvGraphicFramePr>
        <p:xfrm>
          <a:off x="540000" y="1965960"/>
          <a:ext cx="6580080" cy="4931640"/>
        </p:xfrm>
        <a:graphic>
          <a:graphicData uri="http://schemas.openxmlformats.org/drawingml/2006/table">
            <a:tbl>
              <a:tblPr/>
              <a:tblGrid>
                <a:gridCol w="4359240"/>
                <a:gridCol w="1164240"/>
                <a:gridCol w="1056600"/>
              </a:tblGrid>
              <a:tr h="177480">
                <a:tc>
                  <a:txBody>
                    <a:bodyPr lIns="0" rIns="0" tIns="25200" bIns="0" anchor="t">
                      <a:noAutofit/>
                    </a:bodyPr>
                    <a:p>
                      <a:pPr marL="492120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Přeinstalace</a:t>
                      </a:r>
                      <a:r>
                        <a:rPr b="1" lang="cs-CZ" sz="10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na</a:t>
                      </a:r>
                      <a:r>
                        <a:rPr b="1" lang="cs-CZ" sz="1000" spc="9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sací</a:t>
                      </a:r>
                      <a:r>
                        <a:rPr b="1" lang="cs-CZ" sz="1000" spc="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hybridní</a:t>
                      </a:r>
                      <a:r>
                        <a:rPr b="1" lang="cs-CZ" sz="1000" spc="9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turbíny</a:t>
                      </a:r>
                      <a:r>
                        <a:rPr b="1" lang="cs-CZ" sz="10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  <a:r>
                        <a:rPr b="1" lang="cs-CZ" sz="1000" spc="4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panelem</a:t>
                      </a:r>
                      <a:r>
                        <a:rPr b="1" lang="cs-CZ" sz="1000" spc="4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ovládání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marL="6480" algn="ct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množství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ct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Cena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177480">
                <a:tc>
                  <a:txBody>
                    <a:bodyPr lIns="0" rIns="0" tIns="936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74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demon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t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á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ž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pů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v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odn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h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o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v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en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til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á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t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or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u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2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650,00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74600">
                <a:tc>
                  <a:txBody>
                    <a:bodyPr lIns="0" rIns="0" tIns="936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74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nastavení</a:t>
                      </a:r>
                      <a:r>
                        <a:rPr b="0" lang="cs-CZ" sz="1000" spc="4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hrdla</a:t>
                      </a: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hlavic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890,00</a:t>
                      </a:r>
                      <a:r>
                        <a:rPr b="0" lang="cs-CZ" sz="10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177480">
                <a:tc>
                  <a:txBody>
                    <a:bodyPr lIns="0" rIns="0" tIns="936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74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mon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t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á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ž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h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la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vice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v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e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til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č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t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u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rb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y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1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150,00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74600">
                <a:tc>
                  <a:txBody>
                    <a:bodyPr lIns="0" rIns="0" tIns="612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vyv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á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ž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en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h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la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vice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v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en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til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č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t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u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r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b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y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1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150,00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174600">
                <a:tc>
                  <a:txBody>
                    <a:bodyPr lIns="0" rIns="0" tIns="21960" bIns="0" anchor="t">
                      <a:noAutofit/>
                    </a:bodyPr>
                    <a:p>
                      <a:pPr marL="44280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vý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rob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9" strike="noStrike">
                          <a:solidFill>
                            <a:srgbClr val="000000"/>
                          </a:solidFill>
                          <a:latin typeface="Arial MT"/>
                        </a:rPr>
                        <a:t>o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t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v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or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u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pr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o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z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á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kl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ad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u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r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o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t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č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t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u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rb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y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d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o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z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á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kl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dn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de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sky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1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950,00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77480">
                <a:tc>
                  <a:txBody>
                    <a:bodyPr lIns="0" rIns="0" tIns="25200" bIns="0" anchor="t">
                      <a:noAutofit/>
                    </a:bodyPr>
                    <a:p>
                      <a:pPr marL="44280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výroba</a:t>
                      </a: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otvoru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pro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odvětrání</a:t>
                      </a: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WC a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kanalizačních</a:t>
                      </a: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80" strike="noStrike">
                          <a:solidFill>
                            <a:srgbClr val="000000"/>
                          </a:solidFill>
                          <a:latin typeface="Arial MT"/>
                        </a:rPr>
                        <a:t>odpadů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do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základní</a:t>
                      </a: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desky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1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810,00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174600">
                <a:tc>
                  <a:txBody>
                    <a:bodyPr lIns="0" rIns="0" tIns="936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74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osazení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základny turbíny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na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základní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desku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2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450,00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77480">
                <a:tc>
                  <a:txBody>
                    <a:bodyPr lIns="0" rIns="0" tIns="25200" bIns="0" anchor="t">
                      <a:noAutofit/>
                    </a:bodyPr>
                    <a:p>
                      <a:pPr marL="44280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výroba</a:t>
                      </a:r>
                      <a:r>
                        <a:rPr b="0" lang="cs-CZ" sz="1000" spc="-26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horní</a:t>
                      </a:r>
                      <a:r>
                        <a:rPr b="0" lang="cs-CZ" sz="1000" spc="4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rezonanční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desky</a:t>
                      </a: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OSB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22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mm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350,00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174240">
                <a:tc>
                  <a:txBody>
                    <a:bodyPr lIns="0" rIns="0" tIns="612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b="0" lang="cs-CZ" sz="1000" spc="-60" strike="noStrike">
                          <a:solidFill>
                            <a:srgbClr val="000000"/>
                          </a:solidFill>
                          <a:latin typeface="Arial MT"/>
                        </a:rPr>
                        <a:t>přeinstalace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HT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rour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s</a:t>
                      </a:r>
                      <a:r>
                        <a:rPr b="0" lang="cs-CZ" sz="1000" spc="24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hlavicí,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materiál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práce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55" strike="noStrike">
                          <a:solidFill>
                            <a:srgbClr val="000000"/>
                          </a:solidFill>
                          <a:latin typeface="Arial MT"/>
                        </a:rPr>
                        <a:t>(vyústění</a:t>
                      </a:r>
                      <a:r>
                        <a:rPr b="0" lang="cs-CZ" sz="1000" spc="43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nad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2" strike="noStrike">
                          <a:solidFill>
                            <a:srgbClr val="000000"/>
                          </a:solidFill>
                          <a:latin typeface="Arial MT"/>
                        </a:rPr>
                        <a:t>domeček)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9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250,00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74600">
                <a:tc>
                  <a:txBody>
                    <a:bodyPr lIns="0" rIns="0" tIns="936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74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dodání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instalace základny turbíny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DN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400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hliník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11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600,00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177480">
                <a:tc>
                  <a:txBody>
                    <a:bodyPr lIns="0" rIns="0" tIns="936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74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dodán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ro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t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č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c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h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t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u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rb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ín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H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URIK</a:t>
                      </a:r>
                      <a:r>
                        <a:rPr b="0" lang="cs-CZ" sz="1000" spc="4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N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40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0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129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450,00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2680">
                <a:tc>
                  <a:txBody>
                    <a:bodyPr lIns="0" rIns="0" tIns="0" bIns="0" anchor="t">
                      <a:noAutofit/>
                    </a:bodyPr>
                    <a:p>
                      <a:pPr marL="44280">
                        <a:lnSpc>
                          <a:spcPts val="1151"/>
                        </a:lnSpc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dodání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 </a:t>
                      </a:r>
                      <a:r>
                        <a:rPr b="0" lang="cs-CZ" sz="1000" spc="-92" strike="noStrike">
                          <a:solidFill>
                            <a:srgbClr val="000000"/>
                          </a:solidFill>
                          <a:latin typeface="Arial MT"/>
                        </a:rPr>
                        <a:t>montáž</a:t>
                      </a:r>
                      <a:r>
                        <a:rPr b="0" lang="cs-CZ" sz="1000" spc="-86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sacích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turbín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EC EBM-PAPS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250/80 </a:t>
                      </a:r>
                      <a:r>
                        <a:rPr b="0" lang="cs-CZ" sz="1000" spc="4" strike="noStrike">
                          <a:solidFill>
                            <a:srgbClr val="000000"/>
                          </a:solidFill>
                          <a:latin typeface="Arial MT"/>
                        </a:rPr>
                        <a:t>do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stávajících </a:t>
                      </a:r>
                      <a:r>
                        <a:rPr b="0" lang="cs-CZ" sz="1000" spc="-26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odvětrávacích</a:t>
                      </a:r>
                      <a:r>
                        <a:rPr b="0" lang="cs-CZ" sz="1000" spc="-1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šachet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cs-CZ" sz="950" spc="-1" strike="noStrike">
                        <a:latin typeface="Arial"/>
                      </a:endParaRPr>
                    </a:p>
                    <a:p>
                      <a:pPr marL="13320" algn="ctr">
                        <a:lnSpc>
                          <a:spcPts val="1100"/>
                        </a:lnSpc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cs-CZ" sz="95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47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760,00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174600">
                <a:tc>
                  <a:txBody>
                    <a:bodyPr lIns="0" rIns="0" tIns="936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74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dodání</a:t>
                      </a:r>
                      <a:r>
                        <a:rPr b="0" lang="cs-CZ" sz="1000" spc="9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instalace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panel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ovládání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regulace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1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19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395,00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2680">
                <a:tc>
                  <a:txBody>
                    <a:bodyPr lIns="0" rIns="0" tIns="0" bIns="0" anchor="t">
                      <a:noAutofit/>
                    </a:bodyPr>
                    <a:p>
                      <a:pPr marL="44280">
                        <a:lnSpc>
                          <a:spcPts val="1151"/>
                        </a:lnSpc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elektro instalace,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zapojení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sacího</a:t>
                      </a:r>
                      <a:r>
                        <a:rPr b="0" lang="cs-CZ" sz="1000" spc="29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hybridního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systému</a:t>
                      </a:r>
                      <a:r>
                        <a:rPr b="0" lang="cs-CZ" sz="1000" spc="24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instalace panelu </a:t>
                      </a:r>
                      <a:r>
                        <a:rPr b="0" lang="cs-CZ" sz="1000" spc="-26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programování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cs-CZ" sz="950" spc="-1" strike="noStrike">
                        <a:latin typeface="Arial"/>
                      </a:endParaRPr>
                    </a:p>
                    <a:p>
                      <a:pPr marL="13320" algn="ctr">
                        <a:lnSpc>
                          <a:spcPts val="1100"/>
                        </a:lnSpc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cs-CZ" sz="95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25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360,00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177840">
                <a:tc>
                  <a:txBody>
                    <a:bodyPr lIns="0" rIns="0" tIns="25200" bIns="0" anchor="t">
                      <a:noAutofit/>
                    </a:bodyPr>
                    <a:p>
                      <a:pPr marL="44280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Mer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k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u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r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s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ys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t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é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m</a:t>
                      </a:r>
                      <a:r>
                        <a:rPr b="0" lang="cs-CZ" sz="1000" spc="9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pod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p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ěr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v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eden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í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2520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201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12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645,00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74600">
                <a:tc>
                  <a:txBody>
                    <a:bodyPr lIns="0" rIns="0" tIns="612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ochranné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pospojení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turbín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na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stávající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hromosvodnou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soustavu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2196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176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12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075,00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34720">
                <a:tc>
                  <a:txBody>
                    <a:bodyPr lIns="0" rIns="0" tIns="3780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o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c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hra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n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é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g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u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mo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vé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pod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lo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žky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4" strike="noStrike">
                          <a:solidFill>
                            <a:srgbClr val="000000"/>
                          </a:solidFill>
                          <a:latin typeface="Arial MT"/>
                        </a:rPr>
                        <a:t>EP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DM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25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x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2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c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m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po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d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pod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p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ě</a:t>
                      </a:r>
                      <a:r>
                        <a:rPr b="0" lang="cs-CZ" sz="1000" spc="12" strike="noStrike">
                          <a:solidFill>
                            <a:srgbClr val="000000"/>
                          </a:solidFill>
                          <a:latin typeface="Arial MT"/>
                        </a:rPr>
                        <a:t>r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u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P</a:t>
                      </a:r>
                      <a:r>
                        <a:rPr b="0" lang="cs-CZ" sz="1000" spc="4" strike="noStrike">
                          <a:solidFill>
                            <a:srgbClr val="000000"/>
                          </a:solidFill>
                          <a:latin typeface="Arial MT"/>
                        </a:rPr>
                        <a:t>V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21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d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8244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649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1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8244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649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3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850,00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2680">
                <a:tc>
                  <a:txBody>
                    <a:bodyPr lIns="0" rIns="0" tIns="0" bIns="0" anchor="t">
                      <a:noAutofit/>
                    </a:bodyPr>
                    <a:p>
                      <a:pPr marL="44280">
                        <a:lnSpc>
                          <a:spcPts val="1151"/>
                        </a:lnSpc>
                      </a:pPr>
                      <a:r>
                        <a:rPr b="0" lang="cs-CZ" sz="10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hydroizolace-utěsnění </a:t>
                      </a:r>
                      <a:r>
                        <a:rPr b="0" lang="cs-CZ" sz="1000" spc="-75" strike="noStrike">
                          <a:solidFill>
                            <a:srgbClr val="000000"/>
                          </a:solidFill>
                          <a:latin typeface="Arial MT"/>
                        </a:rPr>
                        <a:t>domečku</a:t>
                      </a:r>
                      <a:r>
                        <a:rPr b="0" lang="cs-CZ" sz="1000" spc="-7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s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turbínou tekutou gumou-výroba </a:t>
                      </a:r>
                      <a:r>
                        <a:rPr b="0" lang="cs-CZ" sz="1000" spc="-26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membrány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cs-CZ" sz="950" spc="-1" strike="noStrike">
                        <a:latin typeface="Arial"/>
                      </a:endParaRPr>
                    </a:p>
                    <a:p>
                      <a:pPr marL="13320" algn="ctr">
                        <a:lnSpc>
                          <a:spcPts val="1100"/>
                        </a:lnSpc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cs-CZ" sz="95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32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384,00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35080">
                <a:tc>
                  <a:txBody>
                    <a:bodyPr lIns="0" rIns="0" tIns="3780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kompletní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materiál,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instalační,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spojovací, </a:t>
                      </a:r>
                      <a:r>
                        <a:rPr b="0" lang="cs-CZ" sz="1000" spc="-66" strike="noStrike">
                          <a:solidFill>
                            <a:srgbClr val="000000"/>
                          </a:solidFill>
                          <a:latin typeface="Arial MT"/>
                        </a:rPr>
                        <a:t>izolační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82440" bIns="0" anchor="t">
                      <a:noAutofit/>
                    </a:bodyPr>
                    <a:p>
                      <a:pPr marL="13320" algn="ctr">
                        <a:lnSpc>
                          <a:spcPts val="1106"/>
                        </a:lnSpc>
                        <a:spcBef>
                          <a:spcPts val="649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0" rIns="0" tIns="82440" bIns="0" anchor="t">
                      <a:noAutofit/>
                    </a:bodyPr>
                    <a:p>
                      <a:pPr algn="r">
                        <a:lnSpc>
                          <a:spcPts val="1106"/>
                        </a:lnSpc>
                        <a:spcBef>
                          <a:spcPts val="649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4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240,00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34720">
                <a:tc>
                  <a:txBody>
                    <a:bodyPr lIns="0" rIns="0" tIns="37800" bIns="0" anchor="t">
                      <a:noAutofit/>
                    </a:bodyPr>
                    <a:p>
                      <a:pPr marL="442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b="0" lang="cs-CZ" sz="1000" spc="-75" strike="noStrike">
                          <a:solidFill>
                            <a:srgbClr val="000000"/>
                          </a:solidFill>
                          <a:latin typeface="Arial MT"/>
                        </a:rPr>
                        <a:t>rozřezání,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snesení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a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odvoz</a:t>
                      </a:r>
                      <a:r>
                        <a:rPr b="0" lang="cs-CZ" sz="1000" spc="24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demontovaných </a:t>
                      </a:r>
                      <a:r>
                        <a:rPr b="0" lang="cs-CZ" sz="1000" spc="-106" strike="noStrike">
                          <a:solidFill>
                            <a:srgbClr val="000000"/>
                          </a:solidFill>
                          <a:latin typeface="Arial MT"/>
                        </a:rPr>
                        <a:t>částí</a:t>
                      </a:r>
                      <a:r>
                        <a:rPr b="0" lang="cs-CZ" sz="1000" spc="18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původních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46" strike="noStrike">
                          <a:solidFill>
                            <a:srgbClr val="000000"/>
                          </a:solidFill>
                          <a:latin typeface="Arial MT"/>
                        </a:rPr>
                        <a:t>ventilátorů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82440" bIns="0" anchor="t">
                      <a:noAutofit/>
                    </a:bodyPr>
                    <a:p>
                      <a:pPr marL="13320" algn="ctr">
                        <a:lnSpc>
                          <a:spcPts val="1100"/>
                        </a:lnSpc>
                        <a:spcBef>
                          <a:spcPts val="649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 lIns="0" rIns="0" tIns="82440" bIns="0" anchor="t">
                      <a:noAutofit/>
                    </a:bodyPr>
                    <a:p>
                      <a:pPr algn="r">
                        <a:lnSpc>
                          <a:spcPts val="1100"/>
                        </a:lnSpc>
                        <a:spcBef>
                          <a:spcPts val="649"/>
                        </a:spcBef>
                      </a:pP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5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750,00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709920">
                <a:tc>
                  <a:tcPr anchor="t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7800" bIns="0" anchor="t">
                      <a:noAutofit/>
                    </a:bodyPr>
                    <a:p>
                      <a:pPr marL="576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Celkem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bez</a:t>
                      </a:r>
                      <a:r>
                        <a:rPr b="0" lang="cs-CZ" sz="1000" spc="-3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DPH</a:t>
                      </a:r>
                      <a:endParaRPr b="0" lang="cs-CZ" sz="1000" spc="-1" strike="noStrike">
                        <a:latin typeface="Arial"/>
                      </a:endParaRPr>
                    </a:p>
                    <a:p>
                      <a:pPr marL="9000" algn="ctr">
                        <a:lnSpc>
                          <a:spcPct val="100000"/>
                        </a:lnSpc>
                        <a:spcBef>
                          <a:spcPts val="649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15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%</a:t>
                      </a:r>
                      <a:r>
                        <a:rPr b="0" lang="cs-CZ" sz="1000" spc="-26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DPH</a:t>
                      </a:r>
                      <a:endParaRPr b="0" lang="cs-CZ" sz="1000" spc="-1" strike="noStrike">
                        <a:latin typeface="Arial"/>
                      </a:endParaRPr>
                    </a:p>
                    <a:p>
                      <a:pPr marL="5760" algn="ctr">
                        <a:lnSpc>
                          <a:spcPct val="100000"/>
                        </a:lnSpc>
                        <a:spcBef>
                          <a:spcPts val="649"/>
                        </a:spcBef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Cena</a:t>
                      </a:r>
                      <a:r>
                        <a:rPr b="1" lang="cs-CZ" sz="10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  <a:r>
                        <a:rPr b="1" lang="cs-CZ" sz="10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DPH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7800" bIns="0" anchor="t">
                      <a:noAutofit/>
                    </a:bodyPr>
                    <a:p>
                      <a:pPr marL="100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b="0" lang="cs-CZ" sz="1000" spc="-12" strike="noStrike">
                          <a:solidFill>
                            <a:srgbClr val="000000"/>
                          </a:solidFill>
                          <a:latin typeface="Arial MT"/>
                        </a:rPr>
                        <a:t>336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159,00</a:t>
                      </a:r>
                      <a:r>
                        <a:rPr b="0" lang="cs-CZ" sz="1000" spc="-35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  <a:p>
                      <a:pPr marL="135360">
                        <a:lnSpc>
                          <a:spcPct val="100000"/>
                        </a:lnSpc>
                        <a:spcBef>
                          <a:spcPts val="649"/>
                        </a:spcBef>
                      </a:pP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50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7" strike="noStrike">
                          <a:solidFill>
                            <a:srgbClr val="000000"/>
                          </a:solidFill>
                          <a:latin typeface="Arial MT"/>
                        </a:rPr>
                        <a:t>423,85</a:t>
                      </a:r>
                      <a:r>
                        <a:rPr b="0" lang="cs-CZ" sz="1000" spc="-41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cs-CZ" sz="1000" spc="-250" strike="noStrike">
                          <a:solidFill>
                            <a:srgbClr val="000000"/>
                          </a:solidFill>
                          <a:latin typeface="Arial MT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  <a:p>
                      <a:pPr marL="93960">
                        <a:lnSpc>
                          <a:spcPct val="100000"/>
                        </a:lnSpc>
                        <a:spcBef>
                          <a:spcPts val="649"/>
                        </a:spcBef>
                      </a:pPr>
                      <a:r>
                        <a:rPr b="1" lang="cs-CZ" sz="10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386</a:t>
                      </a:r>
                      <a:r>
                        <a:rPr b="1" lang="cs-CZ" sz="10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582,85</a:t>
                      </a:r>
                      <a:r>
                        <a:rPr b="1" lang="cs-CZ" sz="10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cs-CZ" sz="10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Kč</a:t>
                      </a:r>
                      <a:endParaRPr b="0" lang="cs-CZ" sz="1000" spc="-1" strike="noStrike"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2" name="object 4"/>
          <p:cNvSpPr/>
          <p:nvPr/>
        </p:nvSpPr>
        <p:spPr>
          <a:xfrm>
            <a:off x="4952160" y="6662880"/>
            <a:ext cx="2169360" cy="234720"/>
          </a:xfrm>
          <a:custGeom>
            <a:avLst/>
            <a:gdLst>
              <a:gd name="textAreaLeft" fmla="*/ 0 w 2169360"/>
              <a:gd name="textAreaRight" fmla="*/ 2169720 w 2169360"/>
              <a:gd name="textAreaTop" fmla="*/ 0 h 234720"/>
              <a:gd name="textAreaBottom" fmla="*/ 235080 h 234720"/>
            </a:gdLst>
            <a:ahLst/>
            <a:rect l="textAreaLeft" t="textAreaTop" r="textAreaRight" b="textAreaBottom"/>
            <a:pathLst>
              <a:path w="2169795" h="234950">
                <a:moveTo>
                  <a:pt x="2169414" y="0"/>
                </a:moveTo>
                <a:lnTo>
                  <a:pt x="1079817" y="0"/>
                </a:lnTo>
                <a:lnTo>
                  <a:pt x="0" y="0"/>
                </a:lnTo>
                <a:lnTo>
                  <a:pt x="0" y="234950"/>
                </a:lnTo>
                <a:lnTo>
                  <a:pt x="1079754" y="234950"/>
                </a:lnTo>
                <a:lnTo>
                  <a:pt x="2169414" y="234950"/>
                </a:lnTo>
                <a:lnTo>
                  <a:pt x="2169414" y="0"/>
                </a:lnTo>
                <a:close/>
              </a:path>
            </a:pathLst>
          </a:custGeom>
          <a:solidFill>
            <a:srgbClr val="e1eed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object 5"/>
          <p:cNvSpPr/>
          <p:nvPr/>
        </p:nvSpPr>
        <p:spPr>
          <a:xfrm>
            <a:off x="527400" y="7076160"/>
            <a:ext cx="6520320" cy="233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7560" bIns="0" anchor="t">
            <a:spAutoFit/>
          </a:bodyPr>
          <a:p>
            <a:pPr marL="12600">
              <a:lnSpc>
                <a:spcPct val="102000"/>
              </a:lnSpc>
              <a:spcBef>
                <a:spcPts val="60"/>
              </a:spcBef>
            </a:pPr>
            <a:r>
              <a:rPr b="0" lang="cs-CZ" sz="1200" spc="-222" strike="noStrike">
                <a:latin typeface="Arial MT"/>
              </a:rPr>
              <a:t>Předběžný</a:t>
            </a:r>
            <a:r>
              <a:rPr b="0" lang="cs-CZ" sz="1200" spc="-111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termín</a:t>
            </a:r>
            <a:r>
              <a:rPr b="0" lang="cs-CZ" sz="1200" spc="4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realizace</a:t>
            </a:r>
            <a:r>
              <a:rPr b="0" lang="cs-CZ" sz="1200" spc="4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je</a:t>
            </a:r>
            <a:r>
              <a:rPr b="0" lang="cs-CZ" sz="1200" spc="24" strike="noStrike">
                <a:latin typeface="Arial MT"/>
              </a:rPr>
              <a:t> </a:t>
            </a:r>
            <a:r>
              <a:rPr b="0" lang="cs-CZ" sz="1200" spc="-202" strike="noStrike">
                <a:latin typeface="Arial MT"/>
              </a:rPr>
              <a:t>září</a:t>
            </a:r>
            <a:r>
              <a:rPr b="0" lang="cs-CZ" sz="1200" spc="-140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2023.</a:t>
            </a:r>
            <a:r>
              <a:rPr b="0" lang="cs-CZ" sz="1200" spc="-12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Za</a:t>
            </a:r>
            <a:r>
              <a:rPr b="0" lang="cs-CZ" sz="1200" spc="9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akceptaci</a:t>
            </a:r>
            <a:r>
              <a:rPr b="0" lang="cs-CZ" sz="1200" spc="4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termínu</a:t>
            </a:r>
            <a:r>
              <a:rPr b="0" lang="cs-CZ" sz="1200" spc="4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realizace</a:t>
            </a:r>
            <a:r>
              <a:rPr b="0" lang="cs-CZ" sz="1200" spc="4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kompletních</a:t>
            </a:r>
            <a:r>
              <a:rPr b="0" lang="cs-CZ" sz="1200" spc="9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prací,</a:t>
            </a:r>
            <a:r>
              <a:rPr b="0" lang="cs-CZ" sz="1200" spc="-12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Vám </a:t>
            </a:r>
            <a:r>
              <a:rPr b="0" lang="cs-CZ" sz="1200" spc="-321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poskytneme</a:t>
            </a:r>
            <a:r>
              <a:rPr b="0" lang="cs-CZ" sz="1200" spc="-7" strike="noStrike">
                <a:latin typeface="Arial MT"/>
              </a:rPr>
              <a:t> </a:t>
            </a:r>
            <a:r>
              <a:rPr b="1" lang="cs-CZ" sz="1200" spc="-7" strike="noStrike">
                <a:latin typeface="Arial"/>
              </a:rPr>
              <a:t>extra</a:t>
            </a:r>
            <a:r>
              <a:rPr b="1" lang="cs-CZ" sz="1200" spc="-1" strike="noStrike">
                <a:latin typeface="Arial"/>
              </a:rPr>
              <a:t> </a:t>
            </a:r>
            <a:r>
              <a:rPr b="1" lang="cs-CZ" sz="1200" spc="-7" strike="noStrike">
                <a:latin typeface="Arial"/>
              </a:rPr>
              <a:t>SLEVU</a:t>
            </a:r>
            <a:r>
              <a:rPr b="1" lang="cs-CZ" sz="1200" spc="-1" strike="noStrike">
                <a:latin typeface="Arial"/>
              </a:rPr>
              <a:t> ve</a:t>
            </a:r>
            <a:r>
              <a:rPr b="1" lang="cs-CZ" sz="1200" spc="-7" strike="noStrike">
                <a:latin typeface="Arial"/>
              </a:rPr>
              <a:t> výši</a:t>
            </a:r>
            <a:r>
              <a:rPr b="1" lang="cs-CZ" sz="1200" spc="-15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30</a:t>
            </a:r>
            <a:r>
              <a:rPr b="1" lang="cs-CZ" sz="1200" spc="-7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245,</a:t>
            </a:r>
            <a:r>
              <a:rPr b="1" lang="cs-CZ" sz="1200" spc="-21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-</a:t>
            </a:r>
            <a:r>
              <a:rPr b="1" lang="cs-CZ" sz="1200" spc="-12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Kč</a:t>
            </a:r>
            <a:r>
              <a:rPr b="1" lang="cs-CZ" sz="1200" spc="-32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včetně</a:t>
            </a:r>
            <a:r>
              <a:rPr b="1" lang="cs-CZ" sz="1200" spc="-7" strike="noStrike">
                <a:latin typeface="Arial"/>
              </a:rPr>
              <a:t> </a:t>
            </a:r>
            <a:r>
              <a:rPr b="1" lang="cs-CZ" sz="1200" spc="-1" strike="noStrike">
                <a:latin typeface="Arial"/>
              </a:rPr>
              <a:t>DPH.</a:t>
            </a:r>
            <a:endParaRPr b="0" lang="cs-CZ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"/>
              </a:spcBef>
            </a:pPr>
            <a:endParaRPr b="0" lang="cs-CZ" sz="1250" spc="-1" strike="noStrike">
              <a:latin typeface="Arial"/>
            </a:endParaRPr>
          </a:p>
          <a:p>
            <a:pPr marL="12600">
              <a:lnSpc>
                <a:spcPct val="104000"/>
              </a:lnSpc>
            </a:pPr>
            <a:r>
              <a:rPr b="0" lang="cs-CZ" sz="1200" spc="-7" strike="noStrike">
                <a:latin typeface="Arial MT"/>
              </a:rPr>
              <a:t>Prosím </a:t>
            </a:r>
            <a:r>
              <a:rPr b="0" lang="cs-CZ" sz="1200" spc="-1" strike="noStrike">
                <a:latin typeface="Arial MT"/>
              </a:rPr>
              <a:t>o informaci </a:t>
            </a:r>
            <a:r>
              <a:rPr b="0" lang="cs-CZ" sz="1200" spc="-80" strike="noStrike">
                <a:latin typeface="Arial MT"/>
              </a:rPr>
              <a:t>ohledně</a:t>
            </a:r>
            <a:r>
              <a:rPr b="0" lang="cs-CZ" sz="1200" spc="-75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Vašeho rozhodnutí </a:t>
            </a:r>
            <a:r>
              <a:rPr b="0" lang="cs-CZ" sz="1200" spc="-165" strike="noStrike">
                <a:latin typeface="Arial MT"/>
              </a:rPr>
              <a:t>čištění</a:t>
            </a:r>
            <a:r>
              <a:rPr b="0" lang="cs-CZ" sz="1200" spc="-160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a instalace </a:t>
            </a:r>
            <a:r>
              <a:rPr b="0" lang="cs-CZ" sz="1200" spc="-7" strike="noStrike">
                <a:latin typeface="Arial MT"/>
              </a:rPr>
              <a:t>sacích hybridních turbín. </a:t>
            </a:r>
            <a:r>
              <a:rPr b="0" lang="cs-CZ" sz="1200" spc="-1" strike="noStrike">
                <a:latin typeface="Arial MT"/>
              </a:rPr>
              <a:t> </a:t>
            </a:r>
            <a:r>
              <a:rPr b="0" lang="cs-CZ" sz="1200" spc="-171" strike="noStrike">
                <a:latin typeface="Arial MT"/>
              </a:rPr>
              <a:t>Případně</a:t>
            </a:r>
            <a:r>
              <a:rPr b="0" lang="cs-CZ" sz="1200" spc="-145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zaslání objednávky. </a:t>
            </a:r>
            <a:r>
              <a:rPr b="0" lang="cs-CZ" sz="1200" spc="-72" strike="noStrike">
                <a:latin typeface="Arial MT"/>
              </a:rPr>
              <a:t>Následně</a:t>
            </a:r>
            <a:r>
              <a:rPr b="0" lang="cs-CZ" sz="1200" spc="9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Vám</a:t>
            </a:r>
            <a:r>
              <a:rPr b="0" lang="cs-CZ" sz="1200" spc="9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pošlu</a:t>
            </a:r>
            <a:r>
              <a:rPr b="0" lang="cs-CZ" sz="1200" spc="9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návrh</a:t>
            </a:r>
            <a:r>
              <a:rPr b="0" lang="cs-CZ" sz="1200" spc="9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smlouvy</a:t>
            </a:r>
            <a:r>
              <a:rPr b="0" lang="cs-CZ" sz="1200" spc="12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a</a:t>
            </a:r>
            <a:r>
              <a:rPr b="0" lang="cs-CZ" sz="1200" spc="9" strike="noStrike">
                <a:latin typeface="Arial MT"/>
              </a:rPr>
              <a:t> </a:t>
            </a:r>
            <a:r>
              <a:rPr b="0" lang="cs-CZ" sz="1200" spc="-140" strike="noStrike">
                <a:latin typeface="Arial MT"/>
              </a:rPr>
              <a:t>přesný</a:t>
            </a:r>
            <a:r>
              <a:rPr b="0" lang="cs-CZ" sz="1200" spc="9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termín</a:t>
            </a:r>
            <a:r>
              <a:rPr b="0" lang="cs-CZ" sz="1200" spc="12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realizace.</a:t>
            </a:r>
            <a:endParaRPr b="0" lang="cs-CZ" sz="12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endParaRPr b="0" lang="cs-CZ" sz="13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845"/>
              </a:spcBef>
            </a:pPr>
            <a:r>
              <a:rPr b="0" lang="cs-CZ" sz="1200" spc="-92" strike="noStrike">
                <a:latin typeface="Arial MT"/>
              </a:rPr>
              <a:t>Děkuji</a:t>
            </a:r>
            <a:endParaRPr b="0" lang="cs-CZ" sz="1200" spc="-1" strike="noStrike">
              <a:latin typeface="Arial"/>
            </a:endParaRPr>
          </a:p>
          <a:p>
            <a:pPr marL="911160">
              <a:lnSpc>
                <a:spcPct val="100000"/>
              </a:lnSpc>
              <a:spcBef>
                <a:spcPts val="859"/>
              </a:spcBef>
            </a:pPr>
            <a:r>
              <a:rPr b="0" lang="cs-CZ" sz="1200" spc="-1" strike="noStrike">
                <a:latin typeface="Arial MT"/>
              </a:rPr>
              <a:t>S</a:t>
            </a:r>
            <a:r>
              <a:rPr b="0" lang="cs-CZ" sz="1200" spc="-46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pozdravem</a:t>
            </a:r>
            <a:endParaRPr b="0" lang="cs-CZ" sz="1200" spc="-1" strike="noStrike">
              <a:latin typeface="Arial"/>
            </a:endParaRPr>
          </a:p>
          <a:p>
            <a:pPr marL="911160">
              <a:lnSpc>
                <a:spcPct val="100000"/>
              </a:lnSpc>
            </a:pPr>
            <a:endParaRPr b="0" lang="cs-CZ" sz="1300" spc="-1" strike="noStrike">
              <a:latin typeface="Arial"/>
            </a:endParaRPr>
          </a:p>
          <a:p>
            <a:pPr marL="911160">
              <a:lnSpc>
                <a:spcPct val="100000"/>
              </a:lnSpc>
              <a:spcBef>
                <a:spcPts val="31"/>
              </a:spcBef>
            </a:pPr>
            <a:endParaRPr b="0" lang="cs-CZ" sz="1400" spc="-1" strike="noStrike">
              <a:latin typeface="Arial"/>
            </a:endParaRPr>
          </a:p>
          <a:p>
            <a:pPr marL="3611160">
              <a:lnSpc>
                <a:spcPct val="100000"/>
              </a:lnSpc>
            </a:pPr>
            <a:r>
              <a:rPr b="0" lang="cs-CZ" sz="1200" spc="-1" strike="noStrike">
                <a:latin typeface="Arial MT"/>
              </a:rPr>
              <a:t>Ing.</a:t>
            </a:r>
            <a:r>
              <a:rPr b="0" lang="cs-CZ" sz="1200" spc="-41" strike="noStrike">
                <a:latin typeface="Arial MT"/>
              </a:rPr>
              <a:t> </a:t>
            </a:r>
            <a:r>
              <a:rPr b="0" lang="cs-CZ" sz="1200" spc="-1" strike="noStrike">
                <a:latin typeface="Arial MT"/>
              </a:rPr>
              <a:t>Milan</a:t>
            </a:r>
            <a:r>
              <a:rPr b="0" lang="cs-CZ" sz="1200" spc="-21" strike="noStrike">
                <a:latin typeface="Arial MT"/>
              </a:rPr>
              <a:t> </a:t>
            </a:r>
            <a:r>
              <a:rPr b="0" lang="cs-CZ" sz="1200" spc="-7" strike="noStrike">
                <a:latin typeface="Arial MT"/>
              </a:rPr>
              <a:t>Szarowski</a:t>
            </a:r>
            <a:endParaRPr b="0" lang="cs-CZ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LibreOffice/7.4.0.3$Windows_X86_64 LibreOffice_project/f85e47c08ddd19c015c0114a68350214f7066f5a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2023-05-31T06:05:24Z</dcterms:created>
  <dc:creator>Milan Szarowski</dc:creator>
  <dc:description/>
  <dc:language>cs-CZ</dc:language>
  <cp:lastModifiedBy/>
  <dcterms:modified xsi:type="dcterms:W3CDTF">2023-05-31T08:29:44Z</dcterms:modified>
  <cp:revision>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2023-05-31T00:00:00Z</vt:filetime>
  </property>
  <property fmtid="{D5CDD505-2E9C-101B-9397-08002B2CF9AE}" pid="5" name="PresentationFormat">
    <vt:lpwstr>On-screen Show (4:3)</vt:lpwstr>
  </property>
</Properties>
</file>